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80131"/>
    <a:srgbClr val="080135"/>
    <a:srgbClr val="00153E"/>
    <a:srgbClr val="000F2E"/>
    <a:srgbClr val="001642"/>
    <a:srgbClr val="001848"/>
    <a:srgbClr val="000E2A"/>
    <a:srgbClr val="009900"/>
    <a:srgbClr val="FF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Географическое положение Северной Америки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42" y="1295400"/>
            <a:ext cx="355611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Генри Гудзон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441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Английский путешественник. В 1607 году </a:t>
            </a:r>
            <a:r>
              <a:rPr lang="ru-RU" sz="2600" b="1" dirty="0" smtClean="0">
                <a:solidFill>
                  <a:srgbClr val="FFFF99"/>
                </a:solidFill>
              </a:rPr>
              <a:t>предпринял путешествие с целью достичь Индии и Китая через Северный полюс. </a:t>
            </a:r>
            <a:br>
              <a:rPr lang="ru-RU" sz="2600" b="1" dirty="0" smtClean="0">
                <a:solidFill>
                  <a:srgbClr val="FFFF99"/>
                </a:solidFill>
              </a:rPr>
            </a:br>
            <a:r>
              <a:rPr lang="ru-RU" sz="2600" b="1" dirty="0" smtClean="0">
                <a:solidFill>
                  <a:srgbClr val="FFFF99"/>
                </a:solidFill>
              </a:rPr>
              <a:t>Между Гренландией </a:t>
            </a:r>
            <a:endParaRPr lang="ru-RU" sz="26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и </a:t>
            </a:r>
            <a:r>
              <a:rPr lang="ru-RU" sz="2600" b="1" dirty="0" smtClean="0">
                <a:solidFill>
                  <a:srgbClr val="FFFF99"/>
                </a:solidFill>
              </a:rPr>
              <a:t>Шпицбергеном был задержан льдами </a:t>
            </a:r>
            <a:endParaRPr lang="ru-RU" sz="26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и </a:t>
            </a:r>
            <a:r>
              <a:rPr lang="ru-RU" sz="2600" b="1" dirty="0" smtClean="0">
                <a:solidFill>
                  <a:srgbClr val="FFFF99"/>
                </a:solidFill>
              </a:rPr>
              <a:t>повернул обратно. </a:t>
            </a:r>
            <a:br>
              <a:rPr lang="ru-RU" sz="2600" b="1" dirty="0" smtClean="0">
                <a:solidFill>
                  <a:srgbClr val="FFFF99"/>
                </a:solidFill>
              </a:rPr>
            </a:br>
            <a:r>
              <a:rPr lang="ru-RU" sz="2600" b="1" dirty="0" smtClean="0">
                <a:solidFill>
                  <a:srgbClr val="FFFF99"/>
                </a:solidFill>
              </a:rPr>
              <a:t>Установил рекорд свободного продвижения </a:t>
            </a:r>
            <a:endParaRPr lang="ru-RU" sz="26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на </a:t>
            </a:r>
            <a:r>
              <a:rPr lang="ru-RU" sz="2600" b="1" dirty="0" smtClean="0">
                <a:solidFill>
                  <a:srgbClr val="FFFF99"/>
                </a:solidFill>
              </a:rPr>
              <a:t>север </a:t>
            </a:r>
            <a:r>
              <a:rPr lang="ru-RU" sz="2600" b="1" dirty="0" smtClean="0">
                <a:solidFill>
                  <a:srgbClr val="FFFF99"/>
                </a:solidFill>
              </a:rPr>
              <a:t>продержавшийся </a:t>
            </a:r>
            <a:r>
              <a:rPr lang="ru-RU" sz="2600" b="1" dirty="0" smtClean="0">
                <a:solidFill>
                  <a:srgbClr val="FFFF99"/>
                </a:solidFill>
              </a:rPr>
              <a:t>158 </a:t>
            </a:r>
            <a:r>
              <a:rPr lang="ru-RU" sz="2600" b="1" dirty="0" smtClean="0">
                <a:solidFill>
                  <a:srgbClr val="FFFF99"/>
                </a:solidFill>
              </a:rPr>
              <a:t>лет.</a:t>
            </a:r>
            <a:endParaRPr lang="ru-RU" sz="2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68826"/>
            <a:ext cx="3618798" cy="4379111"/>
          </a:xfrm>
        </p:spPr>
      </p:pic>
      <p:sp>
        <p:nvSpPr>
          <p:cNvPr id="5" name="TextBox 4"/>
          <p:cNvSpPr txBox="1"/>
          <p:nvPr/>
        </p:nvSpPr>
        <p:spPr>
          <a:xfrm>
            <a:off x="304800" y="541145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Александр </a:t>
            </a:r>
            <a:r>
              <a:rPr lang="ru-RU" sz="4400" b="1" dirty="0" err="1" smtClean="0">
                <a:solidFill>
                  <a:srgbClr val="00B0F0"/>
                </a:solidFill>
              </a:rPr>
              <a:t>Маккензи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487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Английский торговец </a:t>
            </a: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и путешественник. В 1788 году осуществил спуск к Северному Ледовитому океану по реке, названной впоследствии его именем, а в 1793 году пересёк Скалистые горы и вышел </a:t>
            </a: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к Тихому океану став первым </a:t>
            </a: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в истории человеком, прошедшим Северную Америку от Атлантического до Тихого океана в северной части материка.</a:t>
            </a:r>
            <a:endParaRPr lang="ru-RU" sz="2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69592"/>
            <a:ext cx="3618798" cy="4377578"/>
          </a:xfrm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B0F0"/>
                </a:solidFill>
              </a:rPr>
              <a:t>Руаль</a:t>
            </a:r>
            <a:r>
              <a:rPr lang="ru-RU" sz="4400" b="1" dirty="0" smtClean="0">
                <a:solidFill>
                  <a:srgbClr val="00B0F0"/>
                </a:solidFill>
              </a:rPr>
              <a:t> Амундсен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117967"/>
            <a:ext cx="48006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Норвежский полярный исследователь. </a:t>
            </a:r>
          </a:p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Впервые </a:t>
            </a:r>
            <a:r>
              <a:rPr lang="ru-RU" sz="2700" b="1" dirty="0" smtClean="0">
                <a:solidFill>
                  <a:srgbClr val="FFFF99"/>
                </a:solidFill>
              </a:rPr>
              <a:t>прошёл </a:t>
            </a:r>
            <a:endParaRPr lang="ru-RU" sz="27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на </a:t>
            </a:r>
            <a:r>
              <a:rPr lang="ru-RU" sz="2700" b="1" dirty="0" smtClean="0">
                <a:solidFill>
                  <a:srgbClr val="FFFF99"/>
                </a:solidFill>
              </a:rPr>
              <a:t>небольшом промысловом судне «</a:t>
            </a:r>
            <a:r>
              <a:rPr lang="ru-RU" sz="2700" b="1" dirty="0" err="1" smtClean="0">
                <a:solidFill>
                  <a:srgbClr val="FFFF99"/>
                </a:solidFill>
              </a:rPr>
              <a:t>Йоа</a:t>
            </a:r>
            <a:r>
              <a:rPr lang="ru-RU" sz="2700" b="1" dirty="0" smtClean="0">
                <a:solidFill>
                  <a:srgbClr val="FFFF99"/>
                </a:solidFill>
              </a:rPr>
              <a:t>» </a:t>
            </a:r>
            <a:endParaRPr lang="ru-RU" sz="27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Северо-западным </a:t>
            </a:r>
            <a:r>
              <a:rPr lang="ru-RU" sz="2700" b="1" dirty="0" smtClean="0">
                <a:solidFill>
                  <a:srgbClr val="FFFF99"/>
                </a:solidFill>
              </a:rPr>
              <a:t>проходом </a:t>
            </a:r>
            <a:endParaRPr lang="ru-RU" sz="27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с </a:t>
            </a:r>
            <a:r>
              <a:rPr lang="ru-RU" sz="2700" b="1" dirty="0" smtClean="0">
                <a:solidFill>
                  <a:srgbClr val="FFFF99"/>
                </a:solidFill>
              </a:rPr>
              <a:t>Востока на Запад </a:t>
            </a:r>
            <a:endParaRPr lang="ru-RU" sz="27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от </a:t>
            </a:r>
            <a:r>
              <a:rPr lang="ru-RU" sz="2700" b="1" dirty="0" smtClean="0">
                <a:solidFill>
                  <a:srgbClr val="FFFF99"/>
                </a:solidFill>
              </a:rPr>
              <a:t>Гренландии к </a:t>
            </a:r>
            <a:r>
              <a:rPr lang="ru-RU" sz="2700" b="1" dirty="0" smtClean="0">
                <a:solidFill>
                  <a:srgbClr val="FFFF99"/>
                </a:solidFill>
              </a:rPr>
              <a:t>Аляске </a:t>
            </a:r>
          </a:p>
          <a:p>
            <a:pPr algn="ctr"/>
            <a:r>
              <a:rPr lang="ru-RU" sz="2700" b="1" dirty="0" smtClean="0">
                <a:solidFill>
                  <a:srgbClr val="FFFF99"/>
                </a:solidFill>
              </a:rPr>
              <a:t>в 1903 – 1906 гг.. </a:t>
            </a:r>
          </a:p>
          <a:p>
            <a:pPr algn="ctr"/>
            <a:r>
              <a:rPr lang="ru-RU" sz="2800" b="1" u="sng" dirty="0" smtClean="0">
                <a:solidFill>
                  <a:schemeClr val="bg1">
                    <a:lumMod val="85000"/>
                  </a:schemeClr>
                </a:solidFill>
              </a:rPr>
              <a:t>Амундсен вспоминал:</a:t>
            </a:r>
          </a:p>
          <a:p>
            <a:pPr algn="ctr"/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По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возвращении все определяли мой возраст между 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59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и 75 годами, 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хотя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мне было только 33»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01" y="1295400"/>
            <a:ext cx="357139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B0F0"/>
                </a:solidFill>
              </a:rPr>
              <a:t>Витус</a:t>
            </a:r>
            <a:r>
              <a:rPr lang="ru-RU" sz="4400" b="1" dirty="0" smtClean="0">
                <a:solidFill>
                  <a:srgbClr val="00B0F0"/>
                </a:solidFill>
              </a:rPr>
              <a:t> Беринг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Русский мореплаватель,  офицер русского флота, капитан-командор. Исследовал крайний северо-запад Северной Америки, в 1741 году открыл пролив между ней и Евразией, ныне носящий его имя, а также часть Алеутских островов и побережье Аляски.</a:t>
            </a:r>
            <a:endParaRPr lang="ru-RU" sz="28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3886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04800" y="541145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Григорий Шелихов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4478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Русский исследователь, мореплаватель, промышленник и купец.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С 1775 года организовал на Аляске коммерческое торговое судоходство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и основал первые русские поселения в Северной Америке.</a:t>
            </a:r>
            <a:endParaRPr lang="ru-RU" sz="28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0px-North_America_satellite_glo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87828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5146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Домашнее задание: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Параграф 51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3810000" cy="5184222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8534400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Положение относительно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основных линий градусной сети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857500" y="4988052"/>
            <a:ext cx="3159252" cy="426720"/>
          </a:xfrm>
          <a:custGeom>
            <a:avLst/>
            <a:gdLst>
              <a:gd name="connsiteX0" fmla="*/ 3159252 w 3159252"/>
              <a:gd name="connsiteY0" fmla="*/ 173736 h 426720"/>
              <a:gd name="connsiteX1" fmla="*/ 1645920 w 3159252"/>
              <a:gd name="connsiteY1" fmla="*/ 397764 h 426720"/>
              <a:gd name="connsiteX2" fmla="*/ 0 w 3159252"/>
              <a:gd name="connsiteY2" fmla="*/ 0 h 426720"/>
              <a:gd name="connsiteX3" fmla="*/ 0 w 3159252"/>
              <a:gd name="connsiteY3" fmla="*/ 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52" h="426720">
                <a:moveTo>
                  <a:pt x="3159252" y="173736"/>
                </a:moveTo>
                <a:cubicBezTo>
                  <a:pt x="2665857" y="300228"/>
                  <a:pt x="2172462" y="426720"/>
                  <a:pt x="1645920" y="397764"/>
                </a:cubicBezTo>
                <a:cubicBezTo>
                  <a:pt x="1119378" y="36880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10000" y="5029200"/>
            <a:ext cx="1752600" cy="307777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СЕВЕРНЫЙ ТРОПИК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206496" y="1700784"/>
            <a:ext cx="2787396" cy="1358646"/>
          </a:xfrm>
          <a:custGeom>
            <a:avLst/>
            <a:gdLst>
              <a:gd name="connsiteX0" fmla="*/ 2787396 w 2787396"/>
              <a:gd name="connsiteY0" fmla="*/ 192024 h 1358646"/>
              <a:gd name="connsiteX1" fmla="*/ 2567940 w 2787396"/>
              <a:gd name="connsiteY1" fmla="*/ 800100 h 1358646"/>
              <a:gd name="connsiteX2" fmla="*/ 1932432 w 2787396"/>
              <a:gd name="connsiteY2" fmla="*/ 1234440 h 1358646"/>
              <a:gd name="connsiteX3" fmla="*/ 1059180 w 2787396"/>
              <a:gd name="connsiteY3" fmla="*/ 1293876 h 1358646"/>
              <a:gd name="connsiteX4" fmla="*/ 309372 w 2787396"/>
              <a:gd name="connsiteY4" fmla="*/ 845820 h 1358646"/>
              <a:gd name="connsiteX5" fmla="*/ 44196 w 2787396"/>
              <a:gd name="connsiteY5" fmla="*/ 315468 h 1358646"/>
              <a:gd name="connsiteX6" fmla="*/ 44196 w 2787396"/>
              <a:gd name="connsiteY6" fmla="*/ 0 h 13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7396" h="1358646">
                <a:moveTo>
                  <a:pt x="2787396" y="192024"/>
                </a:moveTo>
                <a:cubicBezTo>
                  <a:pt x="2748915" y="409194"/>
                  <a:pt x="2710434" y="626364"/>
                  <a:pt x="2567940" y="800100"/>
                </a:cubicBezTo>
                <a:cubicBezTo>
                  <a:pt x="2425446" y="973836"/>
                  <a:pt x="2183892" y="1152144"/>
                  <a:pt x="1932432" y="1234440"/>
                </a:cubicBezTo>
                <a:cubicBezTo>
                  <a:pt x="1680972" y="1316736"/>
                  <a:pt x="1329690" y="1358646"/>
                  <a:pt x="1059180" y="1293876"/>
                </a:cubicBezTo>
                <a:cubicBezTo>
                  <a:pt x="788670" y="1229106"/>
                  <a:pt x="478536" y="1008888"/>
                  <a:pt x="309372" y="845820"/>
                </a:cubicBezTo>
                <a:cubicBezTo>
                  <a:pt x="140208" y="682752"/>
                  <a:pt x="88392" y="456438"/>
                  <a:pt x="44196" y="315468"/>
                </a:cubicBezTo>
                <a:cubicBezTo>
                  <a:pt x="0" y="174498"/>
                  <a:pt x="33528" y="51816"/>
                  <a:pt x="44196" y="0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429000" y="3048000"/>
            <a:ext cx="2514600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СЕВЕРНЫЙ ПОЛЯРНЫЙ КРУГ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map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724400" cy="6428435"/>
          </a:xfrm>
          <a:solidFill>
            <a:srgbClr val="FF0000"/>
          </a:solidFill>
        </p:spPr>
      </p:pic>
      <p:sp>
        <p:nvSpPr>
          <p:cNvPr id="7" name="Прямоугольник 6"/>
          <p:cNvSpPr/>
          <p:nvPr/>
        </p:nvSpPr>
        <p:spPr>
          <a:xfrm>
            <a:off x="5181600" y="228600"/>
            <a:ext cx="3733800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Крайние точки материка.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2895600" y="16764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143000" y="12192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495800" y="25146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114800" y="58674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2200" y="1219200"/>
            <a:ext cx="1676400" cy="369332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Мёрчисон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85800"/>
            <a:ext cx="2590800" cy="369332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 Принца Уэльского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209800"/>
            <a:ext cx="2057400" cy="369332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Сент-Чарльз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5791200"/>
            <a:ext cx="1524000" cy="369332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Марьято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600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Северная</a:t>
            </a:r>
            <a:r>
              <a:rPr lang="ru-RU" sz="2000" dirty="0" smtClean="0">
                <a:solidFill>
                  <a:schemeClr val="bg1"/>
                </a:solidFill>
              </a:rPr>
              <a:t> – мыс </a:t>
            </a:r>
            <a:r>
              <a:rPr lang="ru-RU" sz="2000" dirty="0" err="1" smtClean="0">
                <a:solidFill>
                  <a:schemeClr val="bg1"/>
                </a:solidFill>
              </a:rPr>
              <a:t>Мёрчисон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514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Южная</a:t>
            </a:r>
            <a:r>
              <a:rPr lang="ru-RU" sz="2000" dirty="0" smtClean="0">
                <a:solidFill>
                  <a:schemeClr val="bg1"/>
                </a:solidFill>
              </a:rPr>
              <a:t> – мыс </a:t>
            </a:r>
            <a:r>
              <a:rPr lang="ru-RU" sz="2000" dirty="0" err="1" smtClean="0">
                <a:solidFill>
                  <a:schemeClr val="bg1"/>
                </a:solidFill>
              </a:rPr>
              <a:t>Марьято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3352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Западная</a:t>
            </a:r>
            <a:r>
              <a:rPr lang="ru-RU" sz="2000" dirty="0" smtClean="0">
                <a:solidFill>
                  <a:schemeClr val="bg1"/>
                </a:solidFill>
              </a:rPr>
              <a:t> – мыс Принца Уэльского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4191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Восточная</a:t>
            </a:r>
            <a:r>
              <a:rPr lang="ru-RU" sz="2000" dirty="0" smtClean="0">
                <a:solidFill>
                  <a:schemeClr val="bg1"/>
                </a:solidFill>
              </a:rPr>
              <a:t> – мыс </a:t>
            </a:r>
            <a:r>
              <a:rPr lang="ru-RU" sz="2000" dirty="0" err="1" smtClean="0">
                <a:solidFill>
                  <a:schemeClr val="bg1"/>
                </a:solidFill>
              </a:rPr>
              <a:t>Сент-Чарльз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62600" y="2057400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72</a:t>
            </a:r>
            <a:r>
              <a:rPr lang="ru-RU" sz="2400" b="1" baseline="30000" dirty="0" smtClean="0">
                <a:solidFill>
                  <a:srgbClr val="FFFF00"/>
                </a:solidFill>
              </a:rPr>
              <a:t>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с.ш</a:t>
            </a:r>
            <a:r>
              <a:rPr lang="ru-RU" sz="2400" b="1" dirty="0" smtClean="0">
                <a:solidFill>
                  <a:srgbClr val="FFFF00"/>
                </a:solidFill>
              </a:rPr>
              <a:t>., 94</a:t>
            </a:r>
            <a:r>
              <a:rPr lang="ru-RU" sz="2400" b="1" baseline="30000" dirty="0" smtClean="0">
                <a:solidFill>
                  <a:srgbClr val="FFFF00"/>
                </a:solidFill>
              </a:rPr>
              <a:t>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з.д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38800" y="2895600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7° </a:t>
            </a:r>
            <a:r>
              <a:rPr lang="ru-RU" sz="2400" b="1" dirty="0" err="1" smtClean="0">
                <a:solidFill>
                  <a:srgbClr val="FFFF00"/>
                </a:solidFill>
              </a:rPr>
              <a:t>c.ш</a:t>
            </a:r>
            <a:r>
              <a:rPr lang="ru-RU" sz="2400" b="1" dirty="0" smtClean="0">
                <a:solidFill>
                  <a:srgbClr val="FFFF00"/>
                </a:solidFill>
              </a:rPr>
              <a:t>., 81° </a:t>
            </a:r>
            <a:r>
              <a:rPr lang="ru-RU" sz="2400" b="1" dirty="0" err="1" smtClean="0">
                <a:solidFill>
                  <a:srgbClr val="FFFF00"/>
                </a:solidFill>
              </a:rPr>
              <a:t>з.д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562600" y="3733800"/>
            <a:ext cx="2536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66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с.ш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., 168°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62600" y="4572000"/>
            <a:ext cx="2380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52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с.ш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., 56°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2" grpId="0"/>
      <p:bldP spid="2050" grpId="0"/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map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724400" cy="6428435"/>
          </a:xfrm>
          <a:solidFill>
            <a:srgbClr val="FF0000"/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81600" y="228600"/>
            <a:ext cx="3733800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Протяжённость материка.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2895600" y="16764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114800" y="58674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2200" y="1219200"/>
            <a:ext cx="1676400" cy="369332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Мёрчисон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6096000"/>
            <a:ext cx="1524000" cy="369332"/>
          </a:xfrm>
          <a:prstGeom prst="rect">
            <a:avLst/>
          </a:prstGeom>
          <a:solidFill>
            <a:srgbClr val="FFD9D9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Марьято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24200" y="1752600"/>
            <a:ext cx="4572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48000" y="5943600"/>
            <a:ext cx="990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181100" y="3848100"/>
            <a:ext cx="40386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89811" y="3315368"/>
            <a:ext cx="3850105" cy="594449"/>
          </a:xfrm>
          <a:custGeom>
            <a:avLst/>
            <a:gdLst>
              <a:gd name="connsiteX0" fmla="*/ 3850105 w 3850105"/>
              <a:gd name="connsiteY0" fmla="*/ 219243 h 594449"/>
              <a:gd name="connsiteX1" fmla="*/ 2609515 w 3850105"/>
              <a:gd name="connsiteY1" fmla="*/ 550779 h 594449"/>
              <a:gd name="connsiteX2" fmla="*/ 1192463 w 3850105"/>
              <a:gd name="connsiteY2" fmla="*/ 481264 h 594449"/>
              <a:gd name="connsiteX3" fmla="*/ 0 w 3850105"/>
              <a:gd name="connsiteY3" fmla="*/ 0 h 59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0105" h="594449">
                <a:moveTo>
                  <a:pt x="3850105" y="219243"/>
                </a:moveTo>
                <a:cubicBezTo>
                  <a:pt x="3451280" y="363176"/>
                  <a:pt x="3052455" y="507109"/>
                  <a:pt x="2609515" y="550779"/>
                </a:cubicBezTo>
                <a:cubicBezTo>
                  <a:pt x="2166575" y="594449"/>
                  <a:pt x="1627382" y="573060"/>
                  <a:pt x="1192463" y="481264"/>
                </a:cubicBezTo>
                <a:cubicBezTo>
                  <a:pt x="757544" y="389468"/>
                  <a:pt x="195179" y="91796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1524000" y="3657600"/>
            <a:ext cx="152400" cy="152400"/>
          </a:xfrm>
          <a:prstGeom prst="star4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4114800" y="3581400"/>
            <a:ext cx="152400" cy="152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0" y="1676400"/>
            <a:ext cx="1202573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72</a:t>
            </a:r>
            <a:r>
              <a:rPr lang="ru-RU" sz="2400" b="1" baseline="30000" dirty="0" smtClean="0"/>
              <a:t>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с.ш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00" y="5257800"/>
            <a:ext cx="1111202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7° </a:t>
            </a:r>
            <a:r>
              <a:rPr lang="ru-RU" sz="2400" b="1" dirty="0" err="1" smtClean="0"/>
              <a:t>c.ш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33800" y="2971800"/>
            <a:ext cx="1149674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74</a:t>
            </a:r>
            <a:r>
              <a:rPr lang="ru-RU" sz="2400" b="1" baseline="30000" dirty="0" smtClean="0">
                <a:latin typeface="+mj-lt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з.д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1600" y="3048000"/>
            <a:ext cx="1305165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124</a:t>
            </a:r>
            <a:r>
              <a:rPr lang="ru-RU" sz="2400" b="1" baseline="30000" dirty="0" smtClean="0"/>
              <a:t>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з.д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8800" y="3810000"/>
            <a:ext cx="1495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с.ш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05400" y="16002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по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40</a:t>
            </a:r>
            <a:r>
              <a:rPr lang="ru-RU" sz="2800" b="1" baseline="300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 </a:t>
            </a:r>
            <a:r>
              <a:rPr lang="ru-RU" sz="2800" b="1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с.ш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FFFF00"/>
                </a:solidFill>
              </a:rPr>
              <a:t>  1</a:t>
            </a:r>
            <a:r>
              <a:rPr lang="ru-RU" sz="2800" b="1" baseline="30000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>
                <a:solidFill>
                  <a:srgbClr val="FFFF00"/>
                </a:solidFill>
              </a:rPr>
              <a:t> = 85,4 км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29" grpId="0" animBg="1"/>
      <p:bldP spid="30" grpId="0" animBg="1"/>
      <p:bldP spid="31" grpId="0" animBg="1"/>
      <p:bldP spid="14" grpId="0" animBg="1"/>
      <p:bldP spid="16" grpId="0" animBg="1"/>
      <p:bldP spid="1025" grpId="0" animBg="1"/>
      <p:bldP spid="17" grpId="0" animBg="1"/>
      <p:bldP spid="102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229600" cy="868362"/>
          </a:xfr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Соседи Северной Америки.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4680000">
            <a:off x="1616118" y="2950641"/>
            <a:ext cx="3505200" cy="53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Атлантический океан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Тихий океан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Северный Ледовитый океан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581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Южная 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Америка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Евразия</a:t>
            </a:r>
          </a:p>
        </p:txBody>
      </p:sp>
      <p:sp>
        <p:nvSpPr>
          <p:cNvPr id="10" name="TextBox 9"/>
          <p:cNvSpPr txBox="1"/>
          <p:nvPr/>
        </p:nvSpPr>
        <p:spPr>
          <a:xfrm rot="-3060000">
            <a:off x="543902" y="290683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Панамский перешеек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rot="-2100000">
            <a:off x="-60748" y="514829"/>
            <a:ext cx="199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Берингов пролив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219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Северная Америка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143000"/>
            <a:ext cx="4648200" cy="3508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 севере омывается водами Северного Ледовитого океана, на востоке – водами Атлантического океана, на западе и юге – Тихого океана.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  к СЗ расположена Евразия, которая отделена Беринговым проливом;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   на ЮВ соединяется с Южной Америкой Панамским перешейком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5052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Освоение Северной Америки.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olonizationoftheameric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399"/>
            <a:ext cx="5029200" cy="6505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5943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Колонии европейских держав в Америке к 1750 году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n-Native_American_Nations_Control_over_N_America_1750-200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04800"/>
            <a:ext cx="5638800" cy="6308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361879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B0F0"/>
                </a:solidFill>
              </a:rPr>
              <a:t>Эрнан</a:t>
            </a:r>
            <a:r>
              <a:rPr lang="ru-RU" sz="4400" b="1" dirty="0" smtClean="0">
                <a:solidFill>
                  <a:srgbClr val="00B0F0"/>
                </a:solidFill>
              </a:rPr>
              <a:t> Кортес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Испанский конкистадор, организатор похода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по завоеванию Мексики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с целью обогащения.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В 1519 году завоевал столицу  ацтекского государства – </a:t>
            </a:r>
            <a:r>
              <a:rPr lang="ru-RU" sz="2800" b="1" dirty="0" err="1" smtClean="0">
                <a:solidFill>
                  <a:srgbClr val="FFFF99"/>
                </a:solidFill>
              </a:rPr>
              <a:t>Теночтитлан</a:t>
            </a:r>
            <a:r>
              <a:rPr lang="ru-RU" sz="2800" b="1" dirty="0" smtClean="0">
                <a:solidFill>
                  <a:srgbClr val="FFFF99"/>
                </a:solidFill>
              </a:rPr>
              <a:t>, полностью её разгромив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и разрушив. Исследовал полуостров Юкатан </a:t>
            </a:r>
          </a:p>
          <a:p>
            <a:pPr algn="ctr"/>
            <a:r>
              <a:rPr lang="ru-RU" sz="2800" b="1" dirty="0" smtClean="0">
                <a:solidFill>
                  <a:srgbClr val="FFFF99"/>
                </a:solidFill>
              </a:rPr>
              <a:t>и открыл вулкан </a:t>
            </a:r>
            <a:r>
              <a:rPr lang="ru-RU" sz="2800" b="1" dirty="0" err="1" smtClean="0">
                <a:solidFill>
                  <a:srgbClr val="FFFF99"/>
                </a:solidFill>
              </a:rPr>
              <a:t>Попокатепетль</a:t>
            </a:r>
            <a:r>
              <a:rPr lang="ru-RU" sz="2800" b="1" dirty="0" smtClean="0">
                <a:solidFill>
                  <a:srgbClr val="FFFF99"/>
                </a:solidFill>
              </a:rPr>
              <a:t>.</a:t>
            </a:r>
            <a:endParaRPr lang="ru-RU" sz="28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персоналии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ortes-Hernando-L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64" y="1295400"/>
            <a:ext cx="3588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Джон Кабот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5400"/>
            <a:ext cx="441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Итальянский мореплаватель и купец, состоящий на английской службе. Английские купцы, получив известие об открытиях Колумба, в 1497 году снаряжают экспедицию </a:t>
            </a: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на исследование северного </a:t>
            </a: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и восточного побережий материка.  Кабот открывает остров </a:t>
            </a:r>
            <a:r>
              <a:rPr lang="ru-RU" sz="2600" b="1" dirty="0" err="1" smtClean="0">
                <a:solidFill>
                  <a:srgbClr val="FFFF99"/>
                </a:solidFill>
              </a:rPr>
              <a:t>Ньюфанудленд</a:t>
            </a:r>
            <a:r>
              <a:rPr lang="ru-RU" sz="2600" b="1" dirty="0" smtClean="0">
                <a:solidFill>
                  <a:srgbClr val="FFFF99"/>
                </a:solidFill>
              </a:rPr>
              <a:t> </a:t>
            </a:r>
          </a:p>
          <a:p>
            <a:pPr algn="ctr"/>
            <a:r>
              <a:rPr lang="ru-RU" sz="2600" b="1" dirty="0" smtClean="0">
                <a:solidFill>
                  <a:srgbClr val="FFFF99"/>
                </a:solidFill>
              </a:rPr>
              <a:t>и исследует часть полуострова Лабрадор.</a:t>
            </a:r>
            <a:endParaRPr lang="ru-RU" sz="2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489</Words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Географическое положение Северной Америки</vt:lpstr>
      <vt:lpstr>Слайд 2</vt:lpstr>
      <vt:lpstr>Слайд 3</vt:lpstr>
      <vt:lpstr>Слайд 4</vt:lpstr>
      <vt:lpstr>Соседи Северной Америки.</vt:lpstr>
      <vt:lpstr>Освоение Северной Америки.</vt:lpstr>
      <vt:lpstr>Слайд 7</vt:lpstr>
      <vt:lpstr>Основные персоналии</vt:lpstr>
      <vt:lpstr>Основные персоналии</vt:lpstr>
      <vt:lpstr>Основные персоналии</vt:lpstr>
      <vt:lpstr>Основные персоналии</vt:lpstr>
      <vt:lpstr>Основные персоналии</vt:lpstr>
      <vt:lpstr>Основные персоналии</vt:lpstr>
      <vt:lpstr>Основные персоналии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Северной Америки</dc:title>
  <cp:lastModifiedBy>God</cp:lastModifiedBy>
  <cp:revision>24</cp:revision>
  <dcterms:modified xsi:type="dcterms:W3CDTF">2010-03-28T15:24:22Z</dcterms:modified>
</cp:coreProperties>
</file>